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7486-D5C5-4D2B-B8DE-60894F98F16E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0B732-D370-410F-9D33-9BE32B3E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5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B732-D370-410F-9D33-9BE32B3E6F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8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cticSans-Bld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7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ahnschrift SemiLight" panose="020B0502040204020203" pitchFamily="34" charset="0"/>
              </a:defRPr>
            </a:lvl1pPr>
            <a:lvl2pPr>
              <a:defRPr>
                <a:latin typeface="Bahnschrift SemiLight" panose="020B0502040204020203" pitchFamily="34" charset="0"/>
              </a:defRPr>
            </a:lvl2pPr>
            <a:lvl3pPr>
              <a:defRPr>
                <a:latin typeface="Bahnschrift SemiLight" panose="020B0502040204020203" pitchFamily="34" charset="0"/>
              </a:defRPr>
            </a:lvl3pPr>
            <a:lvl4pPr>
              <a:defRPr>
                <a:latin typeface="Bahnschrift SemiLight" panose="020B0502040204020203" pitchFamily="34" charset="0"/>
              </a:defRPr>
            </a:lvl4pPr>
            <a:lvl5pPr>
              <a:defRPr>
                <a:latin typeface="Bahnschrift SemiLight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3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ahnschrift SemiLight" panose="020B0502040204020203" pitchFamily="34" charset="0"/>
              </a:defRPr>
            </a:lvl1pPr>
            <a:lvl2pPr>
              <a:defRPr>
                <a:latin typeface="Bahnschrift SemiLight" panose="020B0502040204020203" pitchFamily="34" charset="0"/>
              </a:defRPr>
            </a:lvl2pPr>
            <a:lvl3pPr>
              <a:defRPr>
                <a:latin typeface="Bahnschrift SemiLight" panose="020B0502040204020203" pitchFamily="34" charset="0"/>
              </a:defRPr>
            </a:lvl3pPr>
            <a:lvl4pPr>
              <a:defRPr>
                <a:latin typeface="Bahnschrift SemiLight" panose="020B0502040204020203" pitchFamily="34" charset="0"/>
              </a:defRPr>
            </a:lvl4pPr>
            <a:lvl5pPr>
              <a:defRPr>
                <a:latin typeface="Bahnschrift SemiLight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49006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TacticSans-Bld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TacticSans-Med" pitchFamily="50" charset="-52"/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  <a:latin typeface="TacticSans-Med" pitchFamily="50" charset="-52"/>
              </a:defRPr>
            </a:lvl2pPr>
            <a:lvl3pPr marL="914400" indent="0" algn="l">
              <a:buNone/>
              <a:defRPr sz="1600">
                <a:solidFill>
                  <a:schemeClr val="bg1"/>
                </a:solidFill>
                <a:latin typeface="TacticSans-Med" pitchFamily="50" charset="-52"/>
              </a:defRPr>
            </a:lvl3pPr>
            <a:lvl4pPr marL="1371600" indent="0" algn="l">
              <a:buNone/>
              <a:defRPr sz="1400">
                <a:solidFill>
                  <a:schemeClr val="bg1"/>
                </a:solidFill>
                <a:latin typeface="TacticSans-Med" pitchFamily="50" charset="-52"/>
              </a:defRPr>
            </a:lvl4pPr>
            <a:lvl5pPr marL="1828800" indent="0" algn="l">
              <a:buNone/>
              <a:defRPr sz="1400">
                <a:solidFill>
                  <a:schemeClr val="bg1"/>
                </a:solidFill>
                <a:latin typeface="TacticSans-Med" pitchFamily="50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8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ahnschrift Semi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7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hnschrift SemiLight" panose="020B0502040204020203" pitchFamily="34" charset="0"/>
              </a:defRPr>
            </a:lvl1pPr>
            <a:lvl2pPr>
              <a:defRPr sz="2400">
                <a:latin typeface="Bahnschrift SemiLight" panose="020B0502040204020203" pitchFamily="34" charset="0"/>
              </a:defRPr>
            </a:lvl2pPr>
            <a:lvl3pPr>
              <a:defRPr sz="2000">
                <a:latin typeface="Bahnschrift SemiLight" panose="020B0502040204020203" pitchFamily="34" charset="0"/>
              </a:defRPr>
            </a:lvl3pPr>
            <a:lvl4pPr>
              <a:defRPr sz="1800">
                <a:latin typeface="Bahnschrift SemiLight" panose="020B0502040204020203" pitchFamily="34" charset="0"/>
              </a:defRPr>
            </a:lvl4pPr>
            <a:lvl5pPr>
              <a:defRPr sz="1800">
                <a:latin typeface="Bahnschrift Semi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hnschrift SemiLight" panose="020B0502040204020203" pitchFamily="34" charset="0"/>
              </a:defRPr>
            </a:lvl1pPr>
            <a:lvl2pPr>
              <a:defRPr sz="2400">
                <a:latin typeface="Bahnschrift SemiLight" panose="020B0502040204020203" pitchFamily="34" charset="0"/>
              </a:defRPr>
            </a:lvl2pPr>
            <a:lvl3pPr>
              <a:defRPr sz="2000">
                <a:latin typeface="Bahnschrift SemiLight" panose="020B0502040204020203" pitchFamily="34" charset="0"/>
              </a:defRPr>
            </a:lvl3pPr>
            <a:lvl4pPr>
              <a:defRPr sz="1800">
                <a:latin typeface="Bahnschrift SemiLight" panose="020B0502040204020203" pitchFamily="34" charset="0"/>
              </a:defRPr>
            </a:lvl4pPr>
            <a:lvl5pPr>
              <a:defRPr sz="1800">
                <a:latin typeface="Bahnschrift SemiLight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73BBCD-91BE-42FC-8819-DA78E01EF3E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7FCB0E-851B-4AD5-AF15-B693D2BD1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4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73BBCD-91BE-42FC-8819-DA78E01EF3E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7FCB0E-851B-4AD5-AF15-B693D2BD1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5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Bahnschrift SemiLight" panose="020B0502040204020203" pitchFamily="34" charset="0"/>
              </a:defRPr>
            </a:lvl1pPr>
            <a:lvl2pPr>
              <a:defRPr sz="2800">
                <a:latin typeface="Bahnschrift SemiLight" panose="020B0502040204020203" pitchFamily="34" charset="0"/>
              </a:defRPr>
            </a:lvl2pPr>
            <a:lvl3pPr>
              <a:defRPr sz="2400">
                <a:latin typeface="Bahnschrift SemiLight" panose="020B0502040204020203" pitchFamily="34" charset="0"/>
              </a:defRPr>
            </a:lvl3pPr>
            <a:lvl4pPr>
              <a:defRPr sz="2000">
                <a:latin typeface="Bahnschrift SemiLight" panose="020B0502040204020203" pitchFamily="34" charset="0"/>
              </a:defRPr>
            </a:lvl4pPr>
            <a:lvl5pPr>
              <a:defRPr sz="2000">
                <a:latin typeface="Bahnschrift SemiLight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ahnschrift Semi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Bahnschrift Semi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Bahnschrift SemiLight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ahnschrift SemiLight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FE73BBCD-91BE-42FC-8819-DA78E01EF3E2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ahnschrift SemiLight" panose="020B0502040204020203" pitchFamily="34" charset="0"/>
              </a:defRPr>
            </a:lvl1pPr>
          </a:lstStyle>
          <a:p>
            <a:fld id="{C37FCB0E-851B-4AD5-AF15-B693D2BD1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2" y="548680"/>
            <a:ext cx="1725212" cy="2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3" y="587680"/>
            <a:ext cx="1675129" cy="2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3744416" cy="147002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ЗАЯВКА ОТ </a:t>
            </a:r>
            <a:r>
              <a:rPr lang="en-US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КАНДИДАТА</a:t>
            </a:r>
            <a:endParaRPr lang="ru-RU" sz="36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0"/>
          <a:stretch/>
        </p:blipFill>
        <p:spPr>
          <a:xfrm>
            <a:off x="3262603" y="5730"/>
            <a:ext cx="5881397" cy="68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СРОКИ ВВОДА ОБЪЕКТА В ЭКСПЛУАТАЦИЮ</a:t>
            </a:r>
          </a:p>
        </p:txBody>
      </p:sp>
      <p:graphicFrame>
        <p:nvGraphicFramePr>
          <p:cNvPr id="6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838351"/>
              </p:ext>
            </p:extLst>
          </p:nvPr>
        </p:nvGraphicFramePr>
        <p:xfrm>
          <a:off x="251520" y="1268760"/>
          <a:ext cx="8640960" cy="4656670"/>
        </p:xfrm>
        <a:graphic>
          <a:graphicData uri="http://schemas.openxmlformats.org/drawingml/2006/table">
            <a:tbl>
              <a:tblPr/>
              <a:tblGrid>
                <a:gridCol w="5184296"/>
                <a:gridCol w="2028486"/>
                <a:gridCol w="1428178"/>
              </a:tblGrid>
              <a:tr h="12551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Construction schedule/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Сроки и этапы строительства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6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Stage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Этапы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Начало этапа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Завершение этапа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Project development and approvals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ММ/ 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ММ / 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Ground works/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Земельные работы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6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Basement construction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Фундаментные работы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Cage construction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Interior wall construction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Finishing Work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Technical Audit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Start of operation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3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240" y="476672"/>
            <a:ext cx="7056784" cy="4900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КАРТА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7239" y="1520890"/>
            <a:ext cx="8532827" cy="4104456"/>
            <a:chOff x="251521" y="1067649"/>
            <a:chExt cx="8532827" cy="350232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067649"/>
              <a:ext cx="8532827" cy="35023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7587100" y="2710220"/>
              <a:ext cx="585300" cy="73346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7623106" y="1707654"/>
              <a:ext cx="693311" cy="97994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1259633" y="2710221"/>
              <a:ext cx="6258963" cy="1393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80816" y="2235867"/>
              <a:ext cx="1149674" cy="2101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ПРЕДЛОЖЕНИЕ</a:t>
              </a:r>
              <a:endParaRPr lang="ru-RU" sz="1000" b="1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7239" y="1157262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КАРТА </a:t>
            </a:r>
            <a:r>
              <a:rPr lang="ru-RU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ГОРОДА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9260" y="1556792"/>
            <a:ext cx="8364152" cy="4380536"/>
            <a:chOff x="380220" y="893681"/>
            <a:chExt cx="8364152" cy="405824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20" y="893681"/>
              <a:ext cx="8364152" cy="4058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0220" y="1021192"/>
              <a:ext cx="2463588" cy="940936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</a:t>
              </a:r>
              <a:r>
                <a:rPr lang="ru-RU" sz="12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расстояния от места нахождения здания по заявке до Ближайших существующих центров </a:t>
              </a:r>
              <a:r>
                <a:rPr lang="en-US" sz="1200" dirty="0" err="1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Chery</a:t>
              </a:r>
              <a:r>
                <a:rPr lang="en-US" sz="12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, </a:t>
              </a:r>
              <a:r>
                <a:rPr lang="en-US" sz="1200" dirty="0" err="1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Lifan</a:t>
              </a:r>
              <a:r>
                <a:rPr lang="en-US" sz="12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, Lada, Renault</a:t>
              </a:r>
              <a:endParaRPr lang="ru-RU" sz="1200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  <p:sp>
          <p:nvSpPr>
            <p:cNvPr id="14" name="Выноска 2 13"/>
            <p:cNvSpPr/>
            <p:nvPr/>
          </p:nvSpPr>
          <p:spPr>
            <a:xfrm>
              <a:off x="2432098" y="4407954"/>
              <a:ext cx="2073506" cy="421242"/>
            </a:xfrm>
            <a:prstGeom prst="borderCallout2">
              <a:avLst>
                <a:gd name="adj1" fmla="val 21235"/>
                <a:gd name="adj2" fmla="val 100317"/>
                <a:gd name="adj3" fmla="val -78483"/>
                <a:gd name="adj4" fmla="val 131396"/>
                <a:gd name="adj5" fmla="val -330711"/>
                <a:gd name="adj6" fmla="val 133042"/>
              </a:avLst>
            </a:prstGeom>
            <a:solidFill>
              <a:schemeClr val="bg1">
                <a:alpha val="40000"/>
              </a:schemeClr>
            </a:solidFill>
            <a:ln w="22225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tx1"/>
                  </a:solidFill>
                </a:rPr>
                <a:t>Предложение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4505605" y="3003798"/>
              <a:ext cx="63454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62296" y="2698089"/>
              <a:ext cx="481222" cy="285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8км</a:t>
              </a:r>
              <a:endParaRPr lang="ru-RU" sz="14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5004049" y="3003798"/>
              <a:ext cx="136099" cy="37804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7107353">
              <a:off x="4658407" y="3021294"/>
              <a:ext cx="445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8км</a:t>
              </a:r>
              <a:endParaRPr lang="ru-RU" sz="1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V="1">
              <a:off x="5224498" y="1815666"/>
              <a:ext cx="283607" cy="117981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39260" y="6093296"/>
            <a:ext cx="597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" panose="020B0502040204020203" pitchFamily="34" charset="0"/>
              </a:rPr>
              <a:t>Необходимо нанести расположение </a:t>
            </a:r>
            <a:r>
              <a:rPr lang="ru-RU" dirty="0">
                <a:latin typeface="Bahnschrift SemiBold" panose="020B0502040204020203" pitchFamily="34" charset="0"/>
              </a:rPr>
              <a:t>других </a:t>
            </a:r>
            <a:r>
              <a:rPr lang="ru-RU" dirty="0" smtClean="0">
                <a:latin typeface="Bahnschrift SemiBold" panose="020B0502040204020203" pitchFamily="34" charset="0"/>
              </a:rPr>
              <a:t>брендов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7475" y="1258421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329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КАРТА РАЙОНА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30552" y="1780356"/>
            <a:ext cx="8640000" cy="3697161"/>
            <a:chOff x="293764" y="880014"/>
            <a:chExt cx="8640000" cy="369716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9" t="10460" r="333" b="5002"/>
            <a:stretch/>
          </p:blipFill>
          <p:spPr bwMode="auto">
            <a:xfrm>
              <a:off x="293764" y="880014"/>
              <a:ext cx="8640000" cy="36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олилиния 22"/>
            <p:cNvSpPr/>
            <p:nvPr/>
          </p:nvSpPr>
          <p:spPr>
            <a:xfrm>
              <a:off x="3779912" y="3089770"/>
              <a:ext cx="361200" cy="296369"/>
            </a:xfrm>
            <a:custGeom>
              <a:avLst/>
              <a:gdLst>
                <a:gd name="connsiteX0" fmla="*/ 0 w 371475"/>
                <a:gd name="connsiteY0" fmla="*/ 171450 h 406400"/>
                <a:gd name="connsiteX1" fmla="*/ 123825 w 371475"/>
                <a:gd name="connsiteY1" fmla="*/ 0 h 406400"/>
                <a:gd name="connsiteX2" fmla="*/ 371475 w 371475"/>
                <a:gd name="connsiteY2" fmla="*/ 174625 h 406400"/>
                <a:gd name="connsiteX3" fmla="*/ 225425 w 371475"/>
                <a:gd name="connsiteY3" fmla="*/ 406400 h 406400"/>
                <a:gd name="connsiteX4" fmla="*/ 88900 w 371475"/>
                <a:gd name="connsiteY4" fmla="*/ 307975 h 406400"/>
                <a:gd name="connsiteX5" fmla="*/ 120650 w 371475"/>
                <a:gd name="connsiteY5" fmla="*/ 260350 h 406400"/>
                <a:gd name="connsiteX6" fmla="*/ 0 w 371475"/>
                <a:gd name="connsiteY6" fmla="*/ 17145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" h="406400">
                  <a:moveTo>
                    <a:pt x="0" y="171450"/>
                  </a:moveTo>
                  <a:lnTo>
                    <a:pt x="123825" y="0"/>
                  </a:lnTo>
                  <a:lnTo>
                    <a:pt x="371475" y="174625"/>
                  </a:lnTo>
                  <a:lnTo>
                    <a:pt x="225425" y="406400"/>
                  </a:lnTo>
                  <a:lnTo>
                    <a:pt x="88900" y="307975"/>
                  </a:lnTo>
                  <a:lnTo>
                    <a:pt x="120650" y="260350"/>
                  </a:lnTo>
                  <a:lnTo>
                    <a:pt x="0" y="171450"/>
                  </a:lnTo>
                  <a:close/>
                </a:path>
              </a:pathLst>
            </a:custGeom>
            <a:pattFill prst="solidDmnd">
              <a:fgClr>
                <a:schemeClr val="tx2"/>
              </a:fgClr>
              <a:bgClr>
                <a:schemeClr val="bg1"/>
              </a:bgClr>
            </a:patt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4" name="Стрелка влево 23"/>
            <p:cNvSpPr/>
            <p:nvPr/>
          </p:nvSpPr>
          <p:spPr>
            <a:xfrm rot="18537169">
              <a:off x="281184" y="2929018"/>
              <a:ext cx="1774445" cy="321503"/>
            </a:xfrm>
            <a:prstGeom prst="leftArrow">
              <a:avLst>
                <a:gd name="adj1" fmla="val 76120"/>
                <a:gd name="adj2" fmla="val 59274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Bahnschrift SemiLight" panose="020B0502040204020203" pitchFamily="34" charset="0"/>
                </a:rPr>
                <a:t>Левый берег 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(  ̴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3</a:t>
              </a:r>
              <a:r>
                <a:rPr lang="en-US" sz="1200" dirty="0" smtClean="0">
                  <a:latin typeface="Bahnschrift SemiLight" panose="020B0502040204020203" pitchFamily="34" charset="0"/>
                </a:rPr>
                <a:t> </a:t>
              </a:r>
              <a:r>
                <a:rPr lang="ru-RU" sz="1200" dirty="0" smtClean="0">
                  <a:latin typeface="Bahnschrift SemiLight" panose="020B0502040204020203" pitchFamily="34" charset="0"/>
                </a:rPr>
                <a:t>км)</a:t>
              </a:r>
              <a:endParaRPr lang="ru-RU" sz="12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5" name="Стрелка вправо 24"/>
            <p:cNvSpPr/>
            <p:nvPr/>
          </p:nvSpPr>
          <p:spPr>
            <a:xfrm rot="2026046">
              <a:off x="6033800" y="3685823"/>
              <a:ext cx="2737696" cy="579117"/>
            </a:xfrm>
            <a:prstGeom prst="rightArrow">
              <a:avLst>
                <a:gd name="adj1" fmla="val 74033"/>
                <a:gd name="adj2" fmla="val 71761"/>
              </a:avLst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</a:rPr>
                <a:t>Бердск, Искитим, Барнаул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26" name="Выноска 2 25"/>
            <p:cNvSpPr/>
            <p:nvPr/>
          </p:nvSpPr>
          <p:spPr>
            <a:xfrm>
              <a:off x="1735360" y="4029912"/>
              <a:ext cx="1459691" cy="227306"/>
            </a:xfrm>
            <a:prstGeom prst="borderCallout2">
              <a:avLst>
                <a:gd name="adj1" fmla="val 18750"/>
                <a:gd name="adj2" fmla="val 104167"/>
                <a:gd name="adj3" fmla="val 18750"/>
                <a:gd name="adj4" fmla="val 113985"/>
                <a:gd name="adj5" fmla="val -345367"/>
                <a:gd name="adj6" fmla="val 174057"/>
              </a:avLst>
            </a:prstGeom>
            <a:ln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Bahnschrift SemiLight" panose="020B0502040204020203" pitchFamily="34" charset="0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2072078">
              <a:off x="5244782" y="2599185"/>
              <a:ext cx="1208737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69879" y="2812769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Завод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2072078">
              <a:off x="1777097" y="2141449"/>
              <a:ext cx="2378971" cy="728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Light" panose="020B050204020402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97119" y="240638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Парк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61531" y="1738980"/>
              <a:ext cx="203934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Bahnschrift SemiLight" panose="020B0502040204020203" pitchFamily="34" charset="0"/>
                </a:rPr>
                <a:t>Жилые кварталы</a:t>
              </a:r>
              <a:endParaRPr lang="ru-RU" dirty="0">
                <a:latin typeface="Bahnschrift SemiLight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83434" y="977233"/>
              <a:ext cx="3772742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Указать 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важные на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аш взгляд объекты: направление основного трафика, ближайшие </a:t>
              </a:r>
              <a:r>
                <a:rPr lang="ru-RU" sz="1400" dirty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а</a:t>
              </a:r>
              <a:r>
                <a:rPr lang="ru-RU" sz="1400" dirty="0" smtClean="0">
                  <a:latin typeface="Bahnschrift SemiLight" panose="020B0502040204020203" pitchFamily="34" charset="0"/>
                  <a:ea typeface="Modern H Medium" panose="020B0603000000020004" pitchFamily="34" charset="-128"/>
                </a:rPr>
                <a:t>втомобильные ДЦ, Крупные торговые центры и т.д. и т.п.</a:t>
              </a:r>
              <a:endParaRPr lang="ru-RU" sz="1400" dirty="0">
                <a:latin typeface="Bahnschrift SemiLight" panose="020B0502040204020203" pitchFamily="34" charset="0"/>
                <a:ea typeface="Modern H Medium" panose="020B0603000000020004" pitchFamily="34" charset="-12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7475" y="1162888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75" y="548680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СХЕМА ГЕНЕРАЛЬНОГО ПЛАНА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77475" y="1484784"/>
            <a:ext cx="8607158" cy="4896542"/>
            <a:chOff x="611189" y="1125742"/>
            <a:chExt cx="7325107" cy="392920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5396" y="1125742"/>
              <a:ext cx="7200900" cy="357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11189" y="4807975"/>
              <a:ext cx="2378075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Mercedes-Benz 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2555875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132138" y="4807973"/>
              <a:ext cx="1655762" cy="246974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dirty="0" smtClean="0">
                  <a:latin typeface="Bahnschrift SemiLight" panose="020B0502040204020203" pitchFamily="34" charset="0"/>
                  <a:ea typeface="Modern H Medium" pitchFamily="34" charset="-128"/>
                </a:rPr>
                <a:t>Предложение</a:t>
              </a:r>
              <a:endParaRPr lang="ru-RU" sz="1400" dirty="0"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V="1">
              <a:off x="399573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4932363" y="4807976"/>
              <a:ext cx="14414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Infiniti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V="1">
              <a:off x="5364163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6586538" y="4807973"/>
              <a:ext cx="1009650" cy="2469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Bahnschrift SemiLight" panose="020B0502040204020203" pitchFamily="34" charset="0"/>
                  <a:ea typeface="Modern H Medium" pitchFamily="34" charset="-128"/>
                </a:rPr>
                <a:t>Toyota</a:t>
              </a:r>
              <a:endParaRPr lang="ru-RU" sz="1400" dirty="0">
                <a:solidFill>
                  <a:schemeClr val="bg1"/>
                </a:solidFill>
                <a:latin typeface="Bahnschrift SemiLight" panose="020B0502040204020203" pitchFamily="34" charset="0"/>
                <a:ea typeface="Modern H Medium" pitchFamily="34" charset="-128"/>
              </a:endParaRP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V="1">
              <a:off x="6732588" y="3901645"/>
              <a:ext cx="0" cy="864394"/>
            </a:xfrm>
            <a:prstGeom prst="line">
              <a:avLst/>
            </a:prstGeom>
            <a:noFill/>
            <a:ln w="19050">
              <a:solidFill>
                <a:srgbClr val="00428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7475" y="1162888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216" y="548680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ПЛАНИРОВКА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516" y="1988840"/>
            <a:ext cx="5372100" cy="40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85506"/>
              </p:ext>
            </p:extLst>
          </p:nvPr>
        </p:nvGraphicFramePr>
        <p:xfrm>
          <a:off x="251520" y="2018576"/>
          <a:ext cx="3096344" cy="2345436"/>
        </p:xfrm>
        <a:graphic>
          <a:graphicData uri="http://schemas.openxmlformats.org/drawingml/2006/table">
            <a:tbl>
              <a:tblPr/>
              <a:tblGrid>
                <a:gridCol w="1224136"/>
                <a:gridCol w="1872208"/>
              </a:tblGrid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Showroom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Шоу-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рум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W/S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Слесарный цех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/>
                      </a:r>
                      <a:b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</a:b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Bodyshop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size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Кузовной цех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*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(m x m)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9912" y="1556792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3-</a:t>
            </a:r>
            <a:r>
              <a:rPr lang="en-US" dirty="0">
                <a:solidFill>
                  <a:schemeClr val="tx1"/>
                </a:solidFill>
                <a:latin typeface="Bahnschrift SemiBold" panose="020B0502040204020203" pitchFamily="34" charset="0"/>
              </a:rPr>
              <a:t>D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84" y="1491630"/>
            <a:ext cx="8892480" cy="3809578"/>
          </a:xfrm>
          <a:prstGeom prst="rect">
            <a:avLst/>
          </a:prstGeom>
          <a:solidFill>
            <a:srgbClr val="CA0010">
              <a:alpha val="40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475" y="1258421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4114" y="3902838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94114" y="1197982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5444" y="3903545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5840" y="1197629"/>
            <a:ext cx="4032250" cy="25497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8540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214" y="3903192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10092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участка по фасаду справа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3903899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09739"/>
            <a:ext cx="4032250" cy="254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участка по фасаду слева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41552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786" y="3890205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23254" y="1125097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салона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6116" y="3890912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4980" y="1124744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салона</a:t>
            </a: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1877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17903"/>
              </p:ext>
            </p:extLst>
          </p:nvPr>
        </p:nvGraphicFramePr>
        <p:xfrm>
          <a:off x="179512" y="1988840"/>
          <a:ext cx="8640960" cy="1224136"/>
        </p:xfrm>
        <a:graphic>
          <a:graphicData uri="http://schemas.openxmlformats.org/drawingml/2006/table">
            <a:tbl>
              <a:tblPr/>
              <a:tblGrid>
                <a:gridCol w="2137011"/>
                <a:gridCol w="6503949"/>
              </a:tblGrid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Company/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Компания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City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/Город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Date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Modern H Medium" pitchFamily="34" charset="-128"/>
                        </a:rPr>
                        <a:t>/Дата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8313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</a:t>
            </a:r>
            <a:r>
              <a:rPr lang="ru-RU" sz="1800" dirty="0" smtClean="0"/>
              <a:t>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214" y="3932349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3933056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30298" y="1126030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сервиса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2024" y="1125677"/>
            <a:ext cx="4032250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233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5272" y="3903545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139144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мойки для новых автомобилей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6602" y="3904252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138791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мойки для новых автомобилей</a:t>
            </a:r>
          </a:p>
        </p:txBody>
      </p:sp>
    </p:spTree>
    <p:extLst>
      <p:ext uri="{BB962C8B-B14F-4D97-AF65-F5344CB8AC3E}">
        <p14:creationId xmlns:p14="http://schemas.microsoft.com/office/powerpoint/2010/main" val="5542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18654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214" y="3975553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11152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кузовного сервиса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544" y="3976260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10799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кузовного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9451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61858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412" y="3975553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83160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склада запасных частей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7742" y="3976260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82807"/>
            <a:ext cx="4032250" cy="25490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склада запасных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18556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61505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СУЩЕСТВУЮЩИЙ ВИД (ФОТО)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8504" y="3975553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716016" y="1211152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зоны выдачи новых </a:t>
            </a:r>
            <a:r>
              <a:rPr lang="ru-RU" dirty="0" err="1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а.м</a:t>
            </a:r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834" y="3976260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Дополнительное фото</a:t>
            </a:r>
            <a:endParaRPr lang="ru-RU" dirty="0">
              <a:latin typeface="Bahnschrift SemiLight" panose="020B0502040204020203" pitchFamily="34" charset="0"/>
              <a:ea typeface="Modern H Medium" panose="020B0603000000020004" pitchFamily="34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742" y="1210799"/>
            <a:ext cx="4032250" cy="2621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Фото зоны выдачи новых </a:t>
            </a:r>
            <a:r>
              <a:rPr lang="ru-RU" dirty="0" err="1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а.м</a:t>
            </a:r>
            <a:r>
              <a:rPr lang="ru-RU" dirty="0" smtClean="0">
                <a:latin typeface="Bahnschrift SemiLight" panose="020B0502040204020203" pitchFamily="34" charset="0"/>
                <a:ea typeface="Modern H Medium" panose="020B06030000000200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9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6203032" cy="4900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ОБЩАЯ ИНФОРМАЦИЯ О КОМПАНИИ</a:t>
            </a:r>
            <a:endParaRPr lang="ru-RU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251440"/>
              </p:ext>
            </p:extLst>
          </p:nvPr>
        </p:nvGraphicFramePr>
        <p:xfrm>
          <a:off x="251520" y="1196752"/>
          <a:ext cx="8640960" cy="2281428"/>
        </p:xfrm>
        <a:graphic>
          <a:graphicData uri="http://schemas.openxmlformats.org/drawingml/2006/table">
            <a:tbl>
              <a:tblPr/>
              <a:tblGrid>
                <a:gridCol w="2159265"/>
                <a:gridCol w="4023170"/>
                <a:gridCol w="670507"/>
                <a:gridCol w="1788018"/>
              </a:tblGrid>
              <a:tr h="23085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Contact information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/Контактная информация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/Наименование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/Адрес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+mn-cs"/>
                        </a:rPr>
                        <a:t>ИНН: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8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Кадастровый номер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5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5545"/>
              </p:ext>
            </p:extLst>
          </p:nvPr>
        </p:nvGraphicFramePr>
        <p:xfrm>
          <a:off x="251520" y="3717032"/>
          <a:ext cx="8640960" cy="2664297"/>
        </p:xfrm>
        <a:graphic>
          <a:graphicData uri="http://schemas.openxmlformats.org/drawingml/2006/table">
            <a:tbl>
              <a:tblPr/>
              <a:tblGrid>
                <a:gridCol w="2159265"/>
                <a:gridCol w="1790607"/>
                <a:gridCol w="1487426"/>
                <a:gridCol w="1711138"/>
                <a:gridCol w="1492524"/>
              </a:tblGrid>
              <a:tr h="254976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Project Management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/Менеджеры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/Должность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/Гендиректор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/Менеджер проекта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/ФИО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/Контакты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/День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9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/Образование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9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/Опыт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8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6203032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ИНФОРМАЦИЯ ОБ УЧРЕДИТЕЛЯХ</a:t>
            </a:r>
          </a:p>
        </p:txBody>
      </p:sp>
      <p:graphicFrame>
        <p:nvGraphicFramePr>
          <p:cNvPr id="7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50347"/>
              </p:ext>
            </p:extLst>
          </p:nvPr>
        </p:nvGraphicFramePr>
        <p:xfrm>
          <a:off x="251521" y="1268758"/>
          <a:ext cx="8640958" cy="4464497"/>
        </p:xfrm>
        <a:graphic>
          <a:graphicData uri="http://schemas.openxmlformats.org/drawingml/2006/table">
            <a:tbl>
              <a:tblPr/>
              <a:tblGrid>
                <a:gridCol w="2469130"/>
                <a:gridCol w="2108707"/>
                <a:gridCol w="2108707"/>
                <a:gridCol w="1954414"/>
              </a:tblGrid>
              <a:tr h="351991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Shareholders /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Учредители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Имя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Дата рождения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53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Сумма уставного капитала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9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67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Сфера деятельности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839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фото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4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5904656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ОРГАНИЗАЦИОННАЯ СТРУКТУРА КОМПАНИИ</a:t>
            </a: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4" y="2012072"/>
            <a:ext cx="743711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5589240"/>
            <a:ext cx="8640959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SemiLight" panose="020B0502040204020203" pitchFamily="34" charset="0"/>
              </a:rPr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холдинга на следующем слайде.</a:t>
            </a:r>
            <a:endParaRPr lang="ru-RU" sz="1400" dirty="0">
              <a:latin typeface="Bahnschrift Semi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65039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103" y="476672"/>
            <a:ext cx="6203032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ОРГАНИЗАЦИОННАЯ СТРУКТУРА ХОЛДИНГА</a:t>
            </a:r>
          </a:p>
        </p:txBody>
      </p:sp>
      <p:pic>
        <p:nvPicPr>
          <p:cNvPr id="5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1" y="2276872"/>
            <a:ext cx="8076729" cy="36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465039"/>
            <a:ext cx="94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ahnschrift SemiLight" panose="020B0502040204020203" pitchFamily="34" charset="0"/>
              </a:rPr>
              <a:t>Пример</a:t>
            </a:r>
            <a:endParaRPr lang="ru-RU" sz="1400" b="1" dirty="0">
              <a:latin typeface="Bahnschrift Semi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486034">
            <a:off x="1595181" y="2710615"/>
            <a:ext cx="5936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kern="0" spc="1360" dirty="0" smtClean="0">
                <a:solidFill>
                  <a:srgbClr val="FF0000"/>
                </a:solidFill>
              </a:rPr>
              <a:t>ПРИМЕР</a:t>
            </a:r>
            <a:endParaRPr lang="ru-RU" sz="8000" b="1" kern="0" spc="13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6203032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ДАННЫЕ ПО СУЩЕСТВУЮЩЕМУ БИЗНЕСУ</a:t>
            </a:r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21603"/>
              </p:ext>
            </p:extLst>
          </p:nvPr>
        </p:nvGraphicFramePr>
        <p:xfrm>
          <a:off x="323528" y="1700808"/>
          <a:ext cx="8496945" cy="4443086"/>
        </p:xfrm>
        <a:graphic>
          <a:graphicData uri="http://schemas.openxmlformats.org/drawingml/2006/table">
            <a:tbl>
              <a:tblPr/>
              <a:tblGrid>
                <a:gridCol w="2088232"/>
                <a:gridCol w="1532205"/>
                <a:gridCol w="1631268"/>
                <a:gridCol w="1622620"/>
                <a:gridCol w="1622620"/>
              </a:tblGrid>
              <a:tr h="431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Brands in portfolio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Brand Name 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Start of Business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Начало    деятельности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ДД/ММ/ГГГГ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Showroom and W.S</a:t>
                      </a:r>
                      <a:r>
                        <a:rPr kumimoji="0" lang="ru-RU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Size/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Площадь Шоу-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рума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сервиса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㎡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Type of Dealership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Multy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.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2020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2020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шт.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2021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2021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,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шт.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Sales 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2022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2022,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шт.</a:t>
                      </a:r>
                      <a:endParaRPr kumimoji="0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Employees </a:t>
                      </a:r>
                      <a:r>
                        <a:rPr kumimoji="0" lang="en-US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q’ty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Кол-во сотрудников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Employees  turnover ratio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Коэф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-т текучести кадров </a:t>
                      </a:r>
                      <a:r>
                        <a:rPr kumimoji="0" lang="ru-RU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(%)</a:t>
                      </a:r>
                      <a:endParaRPr kumimoji="0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Investment obligations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8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Photo</a:t>
                      </a:r>
                      <a:r>
                        <a:rPr kumimoji="0" lang="ru-RU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가는각진제목체"/>
                        </a:rPr>
                        <a:t>/Фото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669674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БИЗНЕС-ПЛАН ПРОДАЖИ НОВЫХ АВТОМОБИЛЕЙ</a:t>
            </a:r>
          </a:p>
        </p:txBody>
      </p:sp>
      <p:graphicFrame>
        <p:nvGraphicFramePr>
          <p:cNvPr id="6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73609"/>
              </p:ext>
            </p:extLst>
          </p:nvPr>
        </p:nvGraphicFramePr>
        <p:xfrm>
          <a:off x="323528" y="1628800"/>
          <a:ext cx="7776864" cy="2383242"/>
        </p:xfrm>
        <a:graphic>
          <a:graphicData uri="http://schemas.openxmlformats.org/drawingml/2006/table">
            <a:tbl>
              <a:tblPr/>
              <a:tblGrid>
                <a:gridCol w="2952328"/>
                <a:gridCol w="1656184"/>
                <a:gridCol w="1656184"/>
                <a:gridCol w="1512168"/>
              </a:tblGrid>
              <a:tr h="312362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Прогноз продаж новых автомобилей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OMODA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Period/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Период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76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Total /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Всего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OMODA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C5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Model 2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 Марта 2023)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Model 3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 _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__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OMODA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Model 4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 _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__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90662"/>
            <a:ext cx="7056784" cy="49006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ИНФОРМАЦИЯ О ПРЕДЛОЖЕНИИ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13009"/>
              </p:ext>
            </p:extLst>
          </p:nvPr>
        </p:nvGraphicFramePr>
        <p:xfrm>
          <a:off x="251520" y="1268760"/>
          <a:ext cx="8640960" cy="4698526"/>
        </p:xfrm>
        <a:graphic>
          <a:graphicData uri="http://schemas.openxmlformats.org/drawingml/2006/table">
            <a:tbl>
              <a:tblPr/>
              <a:tblGrid>
                <a:gridCol w="1181680"/>
                <a:gridCol w="3249620"/>
                <a:gridCol w="4209660"/>
              </a:tblGrid>
              <a:tr h="4800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Building construction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Моно-бренд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/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Multy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Мульти-бренд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Facility details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Адрес центра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Статус собственности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Landplot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size/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Слесарный цех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00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Modern H Medium" pitchFamily="34" charset="-128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1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602128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/>
              <a:t>Шоу-</a:t>
            </a:r>
            <a:r>
              <a:rPr lang="ru-RU" sz="700" dirty="0" err="1" smtClean="0"/>
              <a:t>рум</a:t>
            </a:r>
            <a:r>
              <a:rPr lang="ru-RU" sz="700" dirty="0" smtClean="0"/>
              <a:t> не </a:t>
            </a:r>
            <a:r>
              <a:rPr lang="ru-RU" sz="700" dirty="0"/>
              <a:t>менее </a:t>
            </a:r>
            <a:r>
              <a:rPr lang="en-US" sz="700" dirty="0" smtClean="0"/>
              <a:t>450 </a:t>
            </a:r>
            <a:r>
              <a:rPr lang="ru-RU" sz="700" dirty="0" err="1" smtClean="0"/>
              <a:t>кв.м</a:t>
            </a:r>
            <a:r>
              <a:rPr lang="ru-RU" sz="700" dirty="0" smtClean="0"/>
              <a:t>. </a:t>
            </a:r>
            <a:r>
              <a:rPr lang="ru-RU" sz="700" dirty="0"/>
              <a:t>и всю </a:t>
            </a:r>
            <a:r>
              <a:rPr lang="ru-RU" sz="700" dirty="0" smtClean="0"/>
              <a:t>соответствующую </a:t>
            </a:r>
            <a:r>
              <a:rPr lang="ru-RU" sz="700" dirty="0"/>
              <a:t>инфраструктуру (отдел продаж, приемку сервиса, переговорные, кабинеты персонала </a:t>
            </a:r>
            <a:r>
              <a:rPr lang="ru-RU" sz="700" dirty="0" err="1"/>
              <a:t>и.т.д</a:t>
            </a:r>
            <a:r>
              <a:rPr lang="ru-RU" sz="700" dirty="0"/>
              <a:t>.) с возможностью расширения.</a:t>
            </a:r>
          </a:p>
          <a:p>
            <a:r>
              <a:rPr lang="ru-RU" sz="700" dirty="0"/>
              <a:t>Сервисная зона должна включать мойку, </a:t>
            </a:r>
            <a:r>
              <a:rPr lang="ru-RU" sz="700" dirty="0" smtClean="0"/>
              <a:t>прямую приемку, более </a:t>
            </a:r>
            <a:r>
              <a:rPr lang="ru-RU" sz="700" dirty="0"/>
              <a:t>3-х подъемников, склады (з/ч, гарантии, ГСМ и </a:t>
            </a:r>
            <a:r>
              <a:rPr lang="ru-RU" sz="700" dirty="0" err="1"/>
              <a:t>спец.инструмента</a:t>
            </a:r>
            <a:r>
              <a:rPr lang="ru-RU" sz="700" dirty="0"/>
              <a:t>) с возможностью расширения.</a:t>
            </a:r>
          </a:p>
          <a:p>
            <a:r>
              <a:rPr lang="ru-RU" sz="700" dirty="0"/>
              <a:t>К запуску работы необходимо будет произвести заказ на оборудование, мебель и элементы внутренней и внешней визуальной идентификации, согласно минимальному </a:t>
            </a:r>
            <a:r>
              <a:rPr lang="ru-RU" sz="700" dirty="0" err="1" smtClean="0"/>
              <a:t>переченю</a:t>
            </a:r>
            <a:r>
              <a:rPr lang="ru-RU" sz="700" dirty="0" smtClean="0"/>
              <a:t>, </a:t>
            </a:r>
            <a:r>
              <a:rPr lang="ru-RU" sz="700" dirty="0"/>
              <a:t>в </a:t>
            </a:r>
            <a:r>
              <a:rPr lang="ru-RU" sz="700" dirty="0" smtClean="0"/>
              <a:t>соответствии </a:t>
            </a:r>
            <a:r>
              <a:rPr lang="ru-RU" sz="700" dirty="0"/>
              <a:t>с требованиями бренда.</a:t>
            </a:r>
          </a:p>
        </p:txBody>
      </p:sp>
    </p:spTree>
    <p:extLst>
      <p:ext uri="{BB962C8B-B14F-4D97-AF65-F5344CB8AC3E}">
        <p14:creationId xmlns:p14="http://schemas.microsoft.com/office/powerpoint/2010/main" val="42114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922</Words>
  <Application>Microsoft Office PowerPoint</Application>
  <PresentationFormat>Экран (4:3)</PresentationFormat>
  <Paragraphs>245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ЗАЯВКА ОТ  КАНДИДАТА</vt:lpstr>
      <vt:lpstr>Презентация PowerPoint</vt:lpstr>
      <vt:lpstr>ОБЩАЯ ИНФОРМАЦИЯ О КОМПАНИИ</vt:lpstr>
      <vt:lpstr>ИНФОРМАЦИЯ ОБ УЧРЕДИТЕЛЯХ</vt:lpstr>
      <vt:lpstr>ОРГАНИЗАЦИОННАЯ СТРУКТУРА КОМПАНИИ</vt:lpstr>
      <vt:lpstr>ОРГАНИЗАЦИОННАЯ СТРУКТУРА ХОЛДИНГА</vt:lpstr>
      <vt:lpstr>ДАННЫЕ ПО СУЩЕСТВУЮЩЕМУ БИЗНЕСУ</vt:lpstr>
      <vt:lpstr>БИЗНЕС-ПЛАН ПРОДАЖИ НОВЫХ АВТОМОБИЛЕЙ</vt:lpstr>
      <vt:lpstr>ИНФОРМАЦИЯ О ПРЕДЛОЖЕНИИ</vt:lpstr>
      <vt:lpstr>СРОКИ ВВОДА ОБЪЕКТА В ЭКСПЛУАТАЦИЮ</vt:lpstr>
      <vt:lpstr>КАРТА</vt:lpstr>
      <vt:lpstr>КАРТА ГОРОДА</vt:lpstr>
      <vt:lpstr>КАРТА РАЙОНА</vt:lpstr>
      <vt:lpstr>СХЕМА ГЕНЕРАЛЬНОГО ПЛАНА</vt:lpstr>
      <vt:lpstr>ПЛАНИРОВКА</vt:lpstr>
      <vt:lpstr>3-D ВИД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  <vt:lpstr>СУЩЕСТВУЮЩИЙ ВИД (ФОТО)</vt:lpstr>
    </vt:vector>
  </TitlesOfParts>
  <Company>JSC "Chery Automobile Rus"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ОТ КАНДИДАТА</dc:title>
  <dc:creator>Egor.Kalashnikov</dc:creator>
  <cp:lastModifiedBy>Chernov Igor</cp:lastModifiedBy>
  <cp:revision>48</cp:revision>
  <dcterms:created xsi:type="dcterms:W3CDTF">2022-06-23T12:00:02Z</dcterms:created>
  <dcterms:modified xsi:type="dcterms:W3CDTF">2023-01-10T15:20:02Z</dcterms:modified>
</cp:coreProperties>
</file>